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handoutMasterIdLst>
    <p:handoutMasterId r:id="rId16"/>
  </p:handoutMasterIdLst>
  <p:sldIdLst>
    <p:sldId id="256" r:id="rId2"/>
    <p:sldId id="257" r:id="rId3"/>
    <p:sldId id="270" r:id="rId4"/>
    <p:sldId id="264" r:id="rId5"/>
    <p:sldId id="267" r:id="rId6"/>
    <p:sldId id="258" r:id="rId7"/>
    <p:sldId id="271" r:id="rId8"/>
    <p:sldId id="269" r:id="rId9"/>
    <p:sldId id="262" r:id="rId10"/>
    <p:sldId id="268" r:id="rId11"/>
    <p:sldId id="272" r:id="rId12"/>
    <p:sldId id="261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72CDCE-6E40-4913-8E89-448640DA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FB8633-7840-444D-887E-3CA708681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F29D-A6C4-4A09-86A1-A9D3C49B1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881AC-54D3-42B7-A03B-5096366E0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2D22FF-B5A7-4C5D-8771-FA5813136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35E3A9C-9CC7-4BB1-B936-0C9A7A4CD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733F2F3-2712-48B2-8DE7-1FEEA9A3C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16DEB3D-96A9-4BA3-A328-E3F1CA079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7BE15C-526A-4EB3-9428-2ADFBEC1D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E1E2B-2836-431A-8EF3-B4A10FF55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612A40-2BC4-4029-9C85-3D4FF2EA80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243651-F6FD-4D4B-BC48-00193FCB5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8C945E-CE0E-4309-9B5D-E07CCB4C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AP%20Lit%20and%20Comp/catch%2022%20essay%20sarah%20w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AP%20Lit%20and%20Comp/catch%2022%20essay%20sarah%20w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Self-Editing Your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Please have at </a:t>
            </a:r>
            <a:r>
              <a:rPr lang="en-US" smtClean="0"/>
              <a:t>least five (5) </a:t>
            </a:r>
            <a:r>
              <a:rPr lang="en-US" dirty="0" smtClean="0"/>
              <a:t>different colors to your disposal…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Last-minute fine tuning…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on the following things with your essay:</a:t>
            </a:r>
          </a:p>
          <a:p>
            <a:pPr lvl="1"/>
            <a:r>
              <a:rPr lang="en-US" dirty="0" smtClean="0"/>
              <a:t>Is it double-spaced?</a:t>
            </a:r>
          </a:p>
          <a:p>
            <a:pPr lvl="1"/>
            <a:r>
              <a:rPr lang="en-US" dirty="0" smtClean="0"/>
              <a:t>Are there spaces between paragraphs?  Take them out!!!</a:t>
            </a:r>
          </a:p>
          <a:p>
            <a:pPr lvl="1"/>
            <a:r>
              <a:rPr lang="en-US" dirty="0" smtClean="0"/>
              <a:t>Times New Roman, 12 pt. font?</a:t>
            </a:r>
          </a:p>
          <a:p>
            <a:pPr lvl="1"/>
            <a:r>
              <a:rPr lang="en-US" dirty="0" smtClean="0"/>
              <a:t>Does it have a title that introduces your topic?</a:t>
            </a:r>
          </a:p>
          <a:p>
            <a:pPr lvl="1"/>
            <a:r>
              <a:rPr lang="en-US" dirty="0" smtClean="0"/>
              <a:t>Is your name, teacher, class, and due date in the top left-hand corner?</a:t>
            </a:r>
          </a:p>
          <a:p>
            <a:pPr lvl="1"/>
            <a:r>
              <a:rPr lang="en-US" dirty="0" smtClean="0"/>
              <a:t>Do you have a works cited?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Write: Initial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changed from your very first draft of this paper to the one you are turning in now?</a:t>
            </a:r>
          </a:p>
          <a:p>
            <a:r>
              <a:rPr lang="en-US" dirty="0" smtClean="0"/>
              <a:t>If you could go back and revise something else, what would it be? Describe.</a:t>
            </a:r>
          </a:p>
          <a:p>
            <a:r>
              <a:rPr lang="en-US" dirty="0" smtClean="0"/>
              <a:t>What habits worked for you in this writing process? What will you hang on to for our next piece of writing? What did not work for you? </a:t>
            </a:r>
            <a:r>
              <a:rPr lang="en-US" smtClean="0"/>
              <a:t>Explain.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3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Place a blue square around all contractions…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can’t- cannot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shouldn’t- should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won’t- will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It’s – it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Don’t – do not</a:t>
            </a:r>
          </a:p>
          <a:p>
            <a:pPr lvl="1">
              <a:buFont typeface="Wingdings" pitchFamily="2" charset="2"/>
              <a:buChar char="v"/>
              <a:defRPr/>
            </a:pPr>
            <a:endParaRPr lang="en-US" dirty="0"/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Omit contractions and write the actual words in place of them.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Scan your essay for RIP (Rest in Peace) words…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Really</a:t>
            </a:r>
          </a:p>
          <a:p>
            <a:pPr eaLnBrk="1" hangingPunct="1">
              <a:defRPr/>
            </a:pPr>
            <a:r>
              <a:rPr lang="en-US" dirty="0" smtClean="0"/>
              <a:t>A lot</a:t>
            </a:r>
          </a:p>
          <a:p>
            <a:pPr eaLnBrk="1" hangingPunct="1">
              <a:defRPr/>
            </a:pPr>
            <a:r>
              <a:rPr lang="en-US" dirty="0" smtClean="0"/>
              <a:t>Great</a:t>
            </a:r>
          </a:p>
          <a:p>
            <a:pPr eaLnBrk="1" hangingPunct="1">
              <a:defRPr/>
            </a:pPr>
            <a:r>
              <a:rPr lang="en-US" dirty="0" smtClean="0"/>
              <a:t>Awesome</a:t>
            </a:r>
          </a:p>
          <a:p>
            <a:pPr eaLnBrk="1" hangingPunct="1">
              <a:defRPr/>
            </a:pPr>
            <a:r>
              <a:rPr lang="en-US" dirty="0" smtClean="0"/>
              <a:t>Very</a:t>
            </a:r>
          </a:p>
          <a:p>
            <a:pPr eaLnBrk="1" hangingPunct="1">
              <a:defRPr/>
            </a:pPr>
            <a:r>
              <a:rPr lang="en-US" dirty="0" smtClean="0"/>
              <a:t>Get</a:t>
            </a:r>
          </a:p>
          <a:p>
            <a:pPr eaLnBrk="1" hangingPunct="1">
              <a:defRPr/>
            </a:pPr>
            <a:r>
              <a:rPr lang="en-US" dirty="0" smtClean="0"/>
              <a:t>Good</a:t>
            </a:r>
          </a:p>
          <a:p>
            <a:pPr eaLnBrk="1" hangingPunct="1">
              <a:defRPr/>
            </a:pPr>
            <a:r>
              <a:rPr lang="en-US" dirty="0" smtClean="0"/>
              <a:t>Bad</a:t>
            </a:r>
          </a:p>
          <a:p>
            <a:pPr eaLnBrk="1" hangingPunct="1">
              <a:defRPr/>
            </a:pPr>
            <a:r>
              <a:rPr lang="en-US" dirty="0" smtClean="0"/>
              <a:t>Nice</a:t>
            </a:r>
          </a:p>
          <a:p>
            <a:pPr eaLnBrk="1" hangingPunct="1">
              <a:defRPr/>
            </a:pPr>
            <a:r>
              <a:rPr lang="en-US" dirty="0" smtClean="0"/>
              <a:t>You (instead, use “</a:t>
            </a:r>
            <a:r>
              <a:rPr lang="en-US" i="1" dirty="0" smtClean="0"/>
              <a:t>one”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smtClean="0"/>
              <a:t>I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Draw a red line through each one!!!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Check sentence openings…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Draw a black circle around any sentence that begins with…</a:t>
            </a:r>
          </a:p>
          <a:p>
            <a:pPr lvl="1" eaLnBrk="1" hangingPunct="1">
              <a:defRPr/>
            </a:pPr>
            <a:r>
              <a:rPr lang="en-US" dirty="0" smtClean="0"/>
              <a:t>“Then”</a:t>
            </a:r>
          </a:p>
          <a:p>
            <a:pPr lvl="1" eaLnBrk="1" hangingPunct="1">
              <a:defRPr/>
            </a:pPr>
            <a:r>
              <a:rPr lang="en-US" dirty="0" smtClean="0"/>
              <a:t>“Another”</a:t>
            </a:r>
          </a:p>
          <a:p>
            <a:pPr lvl="1" eaLnBrk="1" hangingPunct="1">
              <a:defRPr/>
            </a:pPr>
            <a:r>
              <a:rPr lang="en-US" dirty="0" smtClean="0"/>
              <a:t>“So”</a:t>
            </a:r>
          </a:p>
          <a:p>
            <a:pPr eaLnBrk="1" hangingPunct="1">
              <a:defRPr/>
            </a:pPr>
            <a:r>
              <a:rPr lang="en-US" dirty="0" smtClean="0"/>
              <a:t>Only use each word once.  For the rest, write another word or group of words in place of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Highlight your very first sentence…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Does it compel a reader’s attention?</a:t>
            </a:r>
          </a:p>
          <a:p>
            <a:pPr eaLnBrk="1" hangingPunct="1">
              <a:defRPr/>
            </a:pPr>
            <a:r>
              <a:rPr lang="en-US" dirty="0" smtClean="0"/>
              <a:t>Is it exciting?</a:t>
            </a:r>
          </a:p>
          <a:p>
            <a:pPr eaLnBrk="1" hangingPunct="1">
              <a:defRPr/>
            </a:pPr>
            <a:r>
              <a:rPr lang="en-US" dirty="0" smtClean="0"/>
              <a:t>Does it need to be changed?</a:t>
            </a:r>
          </a:p>
          <a:p>
            <a:pPr eaLnBrk="1" hangingPunct="1">
              <a:defRPr/>
            </a:pPr>
            <a:r>
              <a:rPr lang="en-US" dirty="0" smtClean="0"/>
              <a:t>Try to make it grab the reader’s attention!!</a:t>
            </a:r>
          </a:p>
          <a:p>
            <a:pPr eaLnBrk="1" hangingPunct="1">
              <a:defRPr/>
            </a:pPr>
            <a:r>
              <a:rPr lang="en-US" dirty="0" smtClean="0">
                <a:hlinkClick r:id="rId2" action="ppaction://hlinkfile"/>
              </a:rPr>
              <a:t>Example introduction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your Thesis…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strong?</a:t>
            </a:r>
          </a:p>
          <a:p>
            <a:r>
              <a:rPr lang="en-US" dirty="0" smtClean="0"/>
              <a:t>Is there a </a:t>
            </a:r>
            <a:r>
              <a:rPr lang="en-US" dirty="0" smtClean="0"/>
              <a:t>contention/claim about theme </a:t>
            </a:r>
            <a:r>
              <a:rPr lang="en-US" dirty="0" smtClean="0"/>
              <a:t>and a </a:t>
            </a:r>
            <a:r>
              <a:rPr lang="en-US" dirty="0" smtClean="0"/>
              <a:t>qualifier/claim about the literary element Coelho uses?</a:t>
            </a:r>
            <a:endParaRPr lang="en-US" dirty="0" smtClean="0"/>
          </a:p>
          <a:p>
            <a:r>
              <a:rPr lang="en-US" dirty="0" smtClean="0"/>
              <a:t>Make sure that it is direct and argumentative.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 Excuse Errors…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Draw a yellow triangle around all “No Excuse Errors” or put a star by it…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To, Two, Too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Their, There, They’re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Wear, Were, Where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Your, You’re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Because, Cause, </a:t>
            </a:r>
            <a:r>
              <a:rPr lang="en-US" dirty="0" err="1" smtClean="0"/>
              <a:t>Cuz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Whether, Weather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Which, Witch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Know,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that they’re used correctly!!!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proper noun is a specific person, place or thing.  It </a:t>
            </a:r>
            <a:r>
              <a:rPr lang="en-US" b="1" i="1" dirty="0" smtClean="0"/>
              <a:t>must </a:t>
            </a:r>
            <a:r>
              <a:rPr lang="en-US" dirty="0" smtClean="0"/>
              <a:t>be capitalized!!!</a:t>
            </a:r>
          </a:p>
          <a:p>
            <a:r>
              <a:rPr lang="en-US" dirty="0" smtClean="0"/>
              <a:t>For example…</a:t>
            </a:r>
          </a:p>
          <a:p>
            <a:pPr lvl="1"/>
            <a:r>
              <a:rPr lang="en-US" dirty="0"/>
              <a:t>Lake Michigan</a:t>
            </a:r>
          </a:p>
          <a:p>
            <a:pPr lvl="1"/>
            <a:r>
              <a:rPr lang="en-US" dirty="0"/>
              <a:t>Miley Cyrus</a:t>
            </a:r>
          </a:p>
          <a:p>
            <a:pPr lvl="1"/>
            <a:r>
              <a:rPr lang="en-US" dirty="0"/>
              <a:t>Denver, Colorado</a:t>
            </a:r>
          </a:p>
          <a:p>
            <a:pPr lvl="1"/>
            <a:r>
              <a:rPr lang="en-US" dirty="0"/>
              <a:t>The Pepsi Center</a:t>
            </a:r>
          </a:p>
          <a:p>
            <a:pPr lvl="1"/>
            <a:r>
              <a:rPr lang="en-US" dirty="0"/>
              <a:t>Lakewood High School</a:t>
            </a:r>
          </a:p>
          <a:p>
            <a:pPr lvl="1"/>
            <a:r>
              <a:rPr lang="en-US" dirty="0" smtClean="0"/>
              <a:t>Ms. Ritchey</a:t>
            </a:r>
          </a:p>
          <a:p>
            <a:endParaRPr lang="en-US" dirty="0" smtClean="0"/>
          </a:p>
          <a:p>
            <a:r>
              <a:rPr lang="en-US" dirty="0" smtClean="0"/>
              <a:t>Look through your paper and make sure that all proper nouns are capitalized.  Place a green circle around each one or write CAP next to the word or in the margin.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Draw a green X over each period at the end of each sentence…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Is there a variety in your sentence structures?</a:t>
            </a:r>
          </a:p>
          <a:p>
            <a:pPr eaLnBrk="1" hangingPunct="1">
              <a:defRPr/>
            </a:pPr>
            <a:r>
              <a:rPr lang="en-US" dirty="0" smtClean="0"/>
              <a:t>If you have way too many periods…</a:t>
            </a:r>
          </a:p>
          <a:p>
            <a:pPr lvl="1">
              <a:defRPr/>
            </a:pPr>
            <a:r>
              <a:rPr lang="en-US" dirty="0" smtClean="0"/>
              <a:t>Your sentences are too short and choppy.</a:t>
            </a:r>
          </a:p>
          <a:p>
            <a:pPr eaLnBrk="1" hangingPunct="1">
              <a:defRPr/>
            </a:pPr>
            <a:r>
              <a:rPr lang="en-US" dirty="0" smtClean="0"/>
              <a:t>If you have way too few periods…</a:t>
            </a:r>
          </a:p>
          <a:p>
            <a:pPr lvl="1">
              <a:defRPr/>
            </a:pPr>
            <a:r>
              <a:rPr lang="en-US" dirty="0" smtClean="0"/>
              <a:t>You might have some run-on sentences.  Consider splitting up your sentences.</a:t>
            </a:r>
          </a:p>
          <a:p>
            <a:pPr eaLnBrk="1" hangingPunct="1">
              <a:defRPr/>
            </a:pPr>
            <a:r>
              <a:rPr lang="en-US" dirty="0" smtClean="0"/>
              <a:t>Write the total number after the very last sentence.</a:t>
            </a:r>
          </a:p>
          <a:p>
            <a:pPr eaLnBrk="1" hangingPunct="1">
              <a:defRPr/>
            </a:pPr>
            <a:r>
              <a:rPr lang="en-US" dirty="0" smtClean="0"/>
              <a:t>There is a certain power behind those shorter sentences.  Make some sentences long, and others short as we have discussed.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Examine your body paragraphs…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your body paragraph have a clear point that connects to your thesis?</a:t>
            </a:r>
          </a:p>
          <a:p>
            <a:r>
              <a:rPr lang="en-US" dirty="0" smtClean="0"/>
              <a:t>Do you have direct evidence that is properly cited?</a:t>
            </a:r>
          </a:p>
          <a:p>
            <a:r>
              <a:rPr lang="en-US" dirty="0" smtClean="0"/>
              <a:t>Have you analyzed that evidence by unpacking specific parts of your quote that prove your point?</a:t>
            </a:r>
          </a:p>
          <a:p>
            <a:r>
              <a:rPr lang="en-US" dirty="0" smtClean="0"/>
              <a:t>Do you have a paragraph that addresses a counter-argument, and then offers a rebuttal?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6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Examine your body paragraphs…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included a direct quote from the text, make sure that it:</a:t>
            </a:r>
          </a:p>
          <a:p>
            <a:pPr lvl="1"/>
            <a:r>
              <a:rPr lang="en-US" dirty="0"/>
              <a:t>Contains quotation marks.</a:t>
            </a:r>
          </a:p>
          <a:p>
            <a:pPr lvl="1"/>
            <a:r>
              <a:rPr lang="en-US" dirty="0"/>
              <a:t>Is cited appropriately.  Be sure to use the </a:t>
            </a:r>
            <a:r>
              <a:rPr lang="en-US" dirty="0" smtClean="0"/>
              <a:t>page </a:t>
            </a:r>
            <a:r>
              <a:rPr lang="en-US" dirty="0"/>
              <a:t>numbers</a:t>
            </a:r>
            <a:r>
              <a:rPr lang="en-US" dirty="0" smtClean="0"/>
              <a:t>. “Quote” (Coelho 36).  </a:t>
            </a:r>
          </a:p>
          <a:p>
            <a:pPr lvl="2"/>
            <a:r>
              <a:rPr lang="en-US" dirty="0" smtClean="0"/>
              <a:t>Notice </a:t>
            </a:r>
            <a:r>
              <a:rPr lang="en-US" dirty="0"/>
              <a:t>how the period goes on the </a:t>
            </a:r>
            <a:r>
              <a:rPr lang="en-US" b="1" dirty="0">
                <a:solidFill>
                  <a:srgbClr val="7030A0"/>
                </a:solidFill>
              </a:rPr>
              <a:t>outside</a:t>
            </a:r>
            <a:r>
              <a:rPr lang="en-US" dirty="0"/>
              <a:t> of the citation.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an opening to the quote.  Never leave it standing alone.  Be sure that you set it up...</a:t>
            </a:r>
          </a:p>
          <a:p>
            <a:pPr lvl="2"/>
            <a:r>
              <a:rPr lang="en-US" dirty="0" smtClean="0"/>
              <a:t>Get your They Say/I Say hand out and check your quote sandwich. </a:t>
            </a:r>
            <a:endParaRPr lang="en-US" sz="2600" b="1" dirty="0">
              <a:solidFill>
                <a:srgbClr val="7030A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Run through your essay underline all quotes and indicate where the citation should go.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5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Examine your conclusion…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6237"/>
            <a:ext cx="8229600" cy="4754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Re-cap your thesis. Remind you audience of what you have argued</a:t>
            </a:r>
          </a:p>
          <a:p>
            <a:pPr eaLnBrk="1" hangingPunct="1">
              <a:defRPr/>
            </a:pPr>
            <a:r>
              <a:rPr lang="en-US" dirty="0" smtClean="0"/>
              <a:t>What would you like your reader to recognize and realize?</a:t>
            </a:r>
          </a:p>
          <a:p>
            <a:pPr eaLnBrk="1" hangingPunct="1">
              <a:defRPr/>
            </a:pPr>
            <a:r>
              <a:rPr lang="en-US" dirty="0" smtClean="0"/>
              <a:t>Leave a powerful final impression on your reader. End on a broader note of significance by returning to the theme that you have been arguing.</a:t>
            </a:r>
          </a:p>
          <a:p>
            <a:pPr eaLnBrk="1" hangingPunct="1">
              <a:defRPr/>
            </a:pPr>
            <a:r>
              <a:rPr lang="en-US" dirty="0" smtClean="0">
                <a:hlinkClick r:id="rId2" action="ppaction://hlinkfile"/>
              </a:rPr>
              <a:t>Return to student example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1184</TotalTime>
  <Words>801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Self-Editing Your Essay</vt:lpstr>
      <vt:lpstr>Highlight your very first sentence…</vt:lpstr>
      <vt:lpstr>Underline your Thesis…</vt:lpstr>
      <vt:lpstr>No Excuse Errors…</vt:lpstr>
      <vt:lpstr>Proper Nouns</vt:lpstr>
      <vt:lpstr>Draw a green X over each period at the end of each sentence…</vt:lpstr>
      <vt:lpstr>Examine your body paragraphs…</vt:lpstr>
      <vt:lpstr>Examine your body paragraphs…</vt:lpstr>
      <vt:lpstr>Examine your conclusion…</vt:lpstr>
      <vt:lpstr>Last-minute fine tuning…</vt:lpstr>
      <vt:lpstr>Quick Write: Initial Reflection</vt:lpstr>
      <vt:lpstr>Place a blue square around all contractions…</vt:lpstr>
      <vt:lpstr>Scan your essay for RIP (Rest in Peace) words…</vt:lpstr>
      <vt:lpstr>Check sentence openings…</vt:lpstr>
    </vt:vector>
  </TitlesOfParts>
  <Company>Jefferson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Guidelines…</dc:title>
  <dc:creator>JEFFCO</dc:creator>
  <cp:lastModifiedBy>User</cp:lastModifiedBy>
  <cp:revision>63</cp:revision>
  <dcterms:created xsi:type="dcterms:W3CDTF">2009-11-05T18:47:57Z</dcterms:created>
  <dcterms:modified xsi:type="dcterms:W3CDTF">2016-11-10T17:28:28Z</dcterms:modified>
</cp:coreProperties>
</file>